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0"/>
            <a:ext cx="10698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A1A1A"/>
                </a:solidFill>
              </a:defRPr>
            </a:pPr>
            <a:r>
              <a:t>MolForge TNIK Program</a:t>
            </a:r>
          </a:p>
          <a:p>
            <a:pPr>
              <a:defRPr sz="2000">
                <a:solidFill>
                  <a:srgbClr val="666666"/>
                </a:solidFill>
              </a:defRPr>
            </a:pPr>
            <a:r>
              <a:t>AI-Generated Drug Candidate Portfolio · MF-TNIK-6f036c Lead</a:t>
            </a:r>
            <a:br/>
            <a:r>
              <a:t>2026-05-22 · AgentAI Co., Ltd.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Why TNIK · 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Clinically validated target — Insilico Rentosertib IPF Phase IIa (Nat Med 2025-06)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Mechanism-validated kinase: IPF + colorectal cancer (Wnt pathway)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MolForge library: 252,048 in silico TNIK compounds = Insilico (78K) × 3.2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95% novel (Tanimoto &lt; 0.4 vs ChEMBL active)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44 partial GOLD candidates (AiZynth solved + GNINA top quartile)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Lead Candidate — MF-TNIK-6f036c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5-axis GOLD filter 단독 통과 (73 후보 중 유일)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Predicted pIC50 7.83 (Hit threshold ≥ 6 KD &lt; 1μM)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AEV-PLIG pKi 5.69 (Nat Comm Chem 2025 SOTA backbone)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GNINA CNN affinity 5.21 (top 30% of pool, physics orthogonal)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AiZynth full retrosynth route solved (USPTO + ZINC stock matched)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QED 0.85+ · hERG &lt; 0.5 · AMES &lt; 0.4 · MW &lt; 500 (Lipinski 4/4)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IP Novelty vs Insilico Rentosertib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Tanimoto similarity (Morgan FP r=2 2048bit): 0.143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Bemis-Murcko scaffold: completely independent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Same Murcko scaffold: 0/13 (TNIK consensus_top_20)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→ 임상 검증된 타겟 + 완전 독립 chemotype 동시 확보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특허 가능성 + 시장 정당성 = 라이선싱 narrative 핵심 ⭐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Defensible Moat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ROBOGATE 실패 경계 히트맵 — KIPO 10-2026-0057732 (경쟁사 0)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Saturn Mamba SSM (Nature MI 2026) — 글로벌 first 5타겟 24/7 production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6-way deep learning consensus + activity-bin Mondrian CP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97만 화합물 in silico universe + 95% novelty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AEV-PLIG SOTA backbone Spearman 0.89-0.94 (TYK2 paper inclusion)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RTX 5090 GPU + AWS EC2 + 일일 자동 사이클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Pipeline Maturity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0 ████████░░ in silico generation + 8축 validation (Current ⭐)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1 ░░░░░░░░░░ CRO biochemical KD measurement (R1 진행 중)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2 ░░░░░░░░░░ CRO cellular IC50 + medchem optimization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3 ░░░░░░░░░░ PK/PD in vivo (mouse)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4 ░░░░░░░░░░ Toxicology + IND-enabling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Phase 5 ░░░░░░░░░░ Phase 1 clinical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R2 CRO Portfolio (q=10)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1. MF-TNIK-6f036c ⭐ (5축 GOLD 유일)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2-7. TNIK partial GOLD: 3261bb, eec599, 24d3ab, 982d9d, 0777ed, 12b21c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8-9. EGFR cross-target hedge: 99085d, 79de80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10. MF-TYK2-ad3c4c (AiZynth solved + portfolio diversity)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→ TNIK 7 + EGFR 2 + TYK2 1 = cross-target validation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Licensing / Partnership Options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Option A — Exclusive license: MF-TNIK-6f036c + composition matter + use patent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Option B — Co-development: MolForge discovery + Partner medchem/DMPK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Option C — Research collab: ROBOGATE access + CRO cost-share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Milestone + royalty 구조 협상 (Indication: IPF + colorectal cancer)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Contact: Heonjeong Cho (Co-CEO), Jewoo Yom (CTO)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A1A1A"/>
                </a:solidFill>
              </a:defRPr>
            </a:pPr>
            <a:r>
              <a:t>Contact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AgentAI Co., Ltd. (Seoul, 117-86-03600)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MolForge AI Drug Discovery Platform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Web: https://www.molforgeai.com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Pipeline: https://www.molforgeai.com/pipeline/tnik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R2 Candidates: https://www.molforgeai.com/r2-candidates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Insilico Comparison: https://www.molforgeai.com/insilico-comparison</a:t>
            </a:r>
          </a:p>
          <a:p>
            <a:pPr>
              <a:spcAft>
                <a:spcPts val="1200"/>
              </a:spcAft>
              <a:defRPr sz="1800">
                <a:solidFill>
                  <a:srgbClr val="1A1A1A"/>
                </a:solidFill>
              </a:defRPr>
            </a:pPr>
            <a:r>
              <a:t>• Email: liveplex@gmail.com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